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9D79"/>
    <a:srgbClr val="007A37"/>
    <a:srgbClr val="1C3156"/>
    <a:srgbClr val="002267"/>
    <a:srgbClr val="E08B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9" autoAdjust="0"/>
    <p:restoredTop sz="94660"/>
  </p:normalViewPr>
  <p:slideViewPr>
    <p:cSldViewPr snapToGrid="0">
      <p:cViewPr varScale="1">
        <p:scale>
          <a:sx n="74" d="100"/>
          <a:sy n="74" d="100"/>
        </p:scale>
        <p:origin x="67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B95891-14C2-4087-9DE5-ED8DFB061E8E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3EE9B6-D4FA-4BB8-B159-FF70DC3092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723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980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038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458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016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024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51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225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07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204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736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456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59CED-06B2-4C57-A5DB-9594B8D26356}" type="datetimeFigureOut">
              <a:rPr lang="ru-RU" smtClean="0"/>
              <a:t>06.02.2023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60393-D8C2-4AB8-8357-60F91C8FED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588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Box 81">
            <a:extLst>
              <a:ext uri="{FF2B5EF4-FFF2-40B4-BE49-F238E27FC236}">
                <a16:creationId xmlns:a16="http://schemas.microsoft.com/office/drawing/2014/main" id="{9864C2BB-A7FF-5811-8F50-707D1D7FEEC1}"/>
              </a:ext>
            </a:extLst>
          </p:cNvPr>
          <p:cNvSpPr txBox="1"/>
          <p:nvPr/>
        </p:nvSpPr>
        <p:spPr>
          <a:xfrm>
            <a:off x="1293734" y="225836"/>
            <a:ext cx="6392254" cy="523220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algn="ctr" defTabSz="1038347"/>
            <a:r>
              <a:rPr lang="ru-RU" sz="2800" b="1" spc="-40" dirty="0" smtClean="0">
                <a:solidFill>
                  <a:srgbClr val="00226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Планы по </a:t>
            </a:r>
            <a:r>
              <a:rPr lang="en-US" sz="2800" b="1" spc="-40" dirty="0" smtClean="0">
                <a:solidFill>
                  <a:srgbClr val="007A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ge Italic" panose="03070502040507070304" pitchFamily="66" charset="0"/>
                <a:ea typeface="Tahoma" pitchFamily="34" charset="0"/>
                <a:cs typeface="Tahoma" pitchFamily="34" charset="0"/>
              </a:rPr>
              <a:t>IT</a:t>
            </a:r>
            <a:r>
              <a:rPr lang="kk-KZ" sz="2800" b="1" spc="-40" dirty="0" smtClean="0">
                <a:solidFill>
                  <a:srgbClr val="00226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-проектам </a:t>
            </a:r>
            <a:r>
              <a:rPr lang="ru-RU" sz="2800" b="1" spc="-40" dirty="0" smtClean="0">
                <a:solidFill>
                  <a:srgbClr val="00226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на </a:t>
            </a:r>
            <a:r>
              <a:rPr lang="ru-RU" sz="2800" b="1" i="1" spc="-40" dirty="0" smtClean="0">
                <a:solidFill>
                  <a:srgbClr val="007A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" panose="020B0500000000000000" pitchFamily="34" charset="-128"/>
                <a:ea typeface="Yu Gothic UI" panose="020B0500000000000000" pitchFamily="34" charset="-128"/>
                <a:cs typeface="Arial Unicode MS" panose="020B0604020202020204" pitchFamily="34" charset="-128"/>
              </a:rPr>
              <a:t>2023</a:t>
            </a:r>
            <a:r>
              <a:rPr lang="ru-RU" sz="2800" b="1" spc="-40" dirty="0">
                <a:solidFill>
                  <a:srgbClr val="00226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Gothic UI" panose="020B0500000000000000" pitchFamily="34" charset="-128"/>
                <a:ea typeface="Yu Gothic UI" panose="020B0500000000000000" pitchFamily="34" charset="-128"/>
                <a:cs typeface="Tahoma" pitchFamily="34" charset="0"/>
              </a:rPr>
              <a:t> </a:t>
            </a:r>
            <a:r>
              <a:rPr lang="ru-RU" sz="2800" b="1" spc="-40" dirty="0" smtClean="0">
                <a:solidFill>
                  <a:srgbClr val="00226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год</a:t>
            </a:r>
            <a:endParaRPr lang="ru-RU" sz="2800" b="1" spc="-40" dirty="0">
              <a:solidFill>
                <a:srgbClr val="00226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83" name="Прямая соединительная линия 43">
            <a:extLst>
              <a:ext uri="{FF2B5EF4-FFF2-40B4-BE49-F238E27FC236}">
                <a16:creationId xmlns:a16="http://schemas.microsoft.com/office/drawing/2014/main" id="{1F6F52E4-09CB-D443-602E-4DAAFC183754}"/>
              </a:ext>
            </a:extLst>
          </p:cNvPr>
          <p:cNvCxnSpPr>
            <a:cxnSpLocks/>
          </p:cNvCxnSpPr>
          <p:nvPr/>
        </p:nvCxnSpPr>
        <p:spPr>
          <a:xfrm>
            <a:off x="0" y="756708"/>
            <a:ext cx="12192000" cy="0"/>
          </a:xfrm>
          <a:prstGeom prst="line">
            <a:avLst/>
          </a:prstGeom>
          <a:noFill/>
          <a:ln w="19050">
            <a:solidFill>
              <a:srgbClr val="B39D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3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50032" y="1054096"/>
            <a:ext cx="2334493" cy="255222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kk-KZ" sz="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Миграция </a:t>
            </a: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данных из действующих систем 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КГД</a:t>
            </a: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Интеграция </a:t>
            </a: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 системами госорганов (по мере их 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готовности</a:t>
            </a: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) и 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БВУ</a:t>
            </a: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оэтапный </a:t>
            </a: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ввод в опытную эксплуатацию по подсистемам и 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модулям</a:t>
            </a: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вод </a:t>
            </a: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 промышленную эксплуатацию</a:t>
            </a:r>
          </a:p>
        </p:txBody>
      </p:sp>
      <p:sp>
        <p:nvSpPr>
          <p:cNvPr id="106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9749499" y="1051911"/>
            <a:ext cx="2369373" cy="2746655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ru-RU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Интеграционное взаимодействие ИС ЭСФ с сервисом МЦРИАП РК "</a:t>
            </a:r>
            <a:r>
              <a:rPr lang="ru-RU" sz="1100" kern="0" dirty="0" err="1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Digital</a:t>
            </a: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-ID" </a:t>
            </a:r>
            <a:r>
              <a:rPr lang="ru-RU" sz="1050" i="1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(осуществление биометрической идентификации при регистрации ЭСФ</a:t>
            </a:r>
            <a:r>
              <a:rPr lang="ru-RU" sz="1050" i="1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)</a:t>
            </a:r>
            <a:endParaRPr lang="en-US" sz="1050" i="1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Интеграционное взаимодействие с 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ИБД</a:t>
            </a:r>
            <a:endParaRPr lang="en-US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Разработка функционала в ИС 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ЭСФ, </a:t>
            </a: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позволяющего 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авторизоваться </a:t>
            </a: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и подписывать по QR-коду</a:t>
            </a:r>
            <a:endParaRPr lang="en-US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30" name="object 6">
            <a:extLst>
              <a:ext uri="{FF2B5EF4-FFF2-40B4-BE49-F238E27FC236}">
                <a16:creationId xmlns:a16="http://schemas.microsoft.com/office/drawing/2014/main" id="{743CEFF3-9F2E-47A3-9093-93102C82061B}"/>
              </a:ext>
            </a:extLst>
          </p:cNvPr>
          <p:cNvSpPr/>
          <p:nvPr/>
        </p:nvSpPr>
        <p:spPr>
          <a:xfrm>
            <a:off x="626735" y="87678"/>
            <a:ext cx="638044" cy="6472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038503"/>
            <a:endParaRPr sz="909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1022601" y="216745"/>
            <a:ext cx="424577" cy="2085481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1C3156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1194512" y="-85639"/>
            <a:ext cx="80745" cy="222039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1C3156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569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388547" y="933755"/>
            <a:ext cx="170542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Интегрированная система налогового администрирования</a:t>
            </a:r>
            <a:endParaRPr lang="ru-RU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10724506" y="212781"/>
            <a:ext cx="396039" cy="2085481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1C3156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10875928" y="-93458"/>
            <a:ext cx="88420" cy="222039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1C3156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569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10103777" y="992397"/>
            <a:ext cx="17054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1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Электронные счета-фактуры</a:t>
            </a:r>
            <a:endParaRPr lang="ru-RU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7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2450277" y="3429901"/>
            <a:ext cx="2369373" cy="1820755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kk-KZ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ru-RU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Разработка функционала системы таможенного администрирования </a:t>
            </a: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Интеграция с ИС АСТАНА-1 в части подачи электронных таможенных 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документов</a:t>
            </a: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Тестирование </a:t>
            </a: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функционала</a:t>
            </a:r>
          </a:p>
        </p:txBody>
      </p:sp>
      <p:sp>
        <p:nvSpPr>
          <p:cNvPr id="18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52813" y="3799401"/>
            <a:ext cx="2334493" cy="288953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en-US" sz="200" kern="0" dirty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Разработка </a:t>
            </a: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и утверждение Концепта по 4 подсистемам "Аналитика и отчетность", "Ситуационный центр", "Камеральный контроль" и "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Уведомления«</a:t>
            </a: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Разработка документации для реализации миграции данных ИС КГД в ИС ИБД</a:t>
            </a:r>
            <a:endParaRPr lang="ru-RU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Реализация интеграций с внутренними ИС </a:t>
            </a:r>
            <a:r>
              <a:rPr lang="ru-RU" sz="1050" i="1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(ИСНА, ЭСФ, передача в ЕСБ чеков и </a:t>
            </a:r>
            <a:r>
              <a:rPr lang="en-US" sz="1050" i="1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Z</a:t>
            </a:r>
            <a:r>
              <a:rPr lang="en-US" sz="1050" i="1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-</a:t>
            </a:r>
            <a:r>
              <a:rPr lang="ru-RU" sz="1050" i="1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отчетов)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и с </a:t>
            </a: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ИС ГО и организациями </a:t>
            </a:r>
            <a:r>
              <a:rPr lang="ru-RU" sz="1050" i="1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(согласно приоритетности)</a:t>
            </a:r>
            <a:endParaRPr lang="ru-RU" sz="1050" i="1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9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1053034" y="2910955"/>
            <a:ext cx="331180" cy="2085481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1C3156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1157570" y="2623386"/>
            <a:ext cx="122096" cy="222039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1C3156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569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380826" y="3708846"/>
            <a:ext cx="17054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1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Интегрированная база данных</a:t>
            </a:r>
            <a:endParaRPr lang="ru-RU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7294205" y="1054059"/>
            <a:ext cx="2369373" cy="2251116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kk-KZ" sz="2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ru-RU" sz="2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Повышение эффективности камерального контроля путем разработки 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новых моделей риска и совершенствования реализованных</a:t>
            </a: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Совершенствование </a:t>
            </a: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категорирования налогоплательщиков, УВЭД, моделей по отбору на 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налоговые/таможенные проверки</a:t>
            </a:r>
          </a:p>
        </p:txBody>
      </p:sp>
      <p:sp>
        <p:nvSpPr>
          <p:cNvPr id="32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8246835" y="210929"/>
            <a:ext cx="405621" cy="2085481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8411411" y="-98884"/>
            <a:ext cx="85983" cy="222039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569">
              <a:solidFill>
                <a:srgbClr val="B39D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7620639" y="992347"/>
            <a:ext cx="17054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1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Система управления рисками</a:t>
            </a:r>
            <a:endParaRPr lang="ru-RU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3589578" y="2279644"/>
            <a:ext cx="80745" cy="222039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569">
              <a:solidFill>
                <a:srgbClr val="B39D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3448113" y="2579605"/>
            <a:ext cx="384560" cy="2085481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2807806" y="3411072"/>
            <a:ext cx="17054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1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Система таможенного администирования</a:t>
            </a:r>
            <a:endParaRPr lang="ru-RU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411345" y="999041"/>
            <a:ext cx="22293" cy="565893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6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2445544" y="1054893"/>
            <a:ext cx="2351850" cy="2231231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lvl="0"/>
            <a:endParaRPr lang="kk-KZ" sz="11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endParaRPr lang="kk-KZ" sz="11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2075" lvl="0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Расширение </a:t>
            </a: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функциональных возможностей по автоматизации таможенных процессов в «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АСТАНА-1</a:t>
            </a: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»</a:t>
            </a: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Интеграция с МП «E-</a:t>
            </a:r>
            <a:r>
              <a:rPr lang="ru-RU" sz="1100" kern="0" dirty="0" err="1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Salyk.Azamat</a:t>
            </a: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», 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ИС </a:t>
            </a: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ГТУ 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КНР,</a:t>
            </a:r>
            <a:r>
              <a:rPr lang="en-US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ИС </a:t>
            </a: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«Е-балык» 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(КРХ </a:t>
            </a: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МЭПР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)</a:t>
            </a: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kk-KZ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Разработка сервиса по приему 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ДТ </a:t>
            </a: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от сторонних программ</a:t>
            </a:r>
            <a:endParaRPr lang="ru-RU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57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3437305" y="185542"/>
            <a:ext cx="362644" cy="2085481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3573160" y="-95568"/>
            <a:ext cx="81399" cy="222039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569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2824538" y="1062684"/>
            <a:ext cx="170542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АСТАНА-1</a:t>
            </a:r>
            <a:endParaRPr lang="ru-RU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4878011" y="2145199"/>
            <a:ext cx="2326512" cy="1011239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endParaRPr lang="kk-KZ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endParaRPr lang="ru-RU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Модификация функциональности 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модулей и подсистем</a:t>
            </a:r>
            <a:endParaRPr lang="ru-RU" sz="1100" kern="0" dirty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62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5856820" y="1309733"/>
            <a:ext cx="478565" cy="2047755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007A37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5999187" y="1011837"/>
            <a:ext cx="80745" cy="218023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007A37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569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5266663" y="2023905"/>
            <a:ext cx="167457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1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Единое окно для импортно-экспортных операций</a:t>
            </a:r>
            <a:endParaRPr lang="ru-RU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5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9759950" y="3935502"/>
            <a:ext cx="2351680" cy="2789148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endParaRPr lang="ru-RU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Разработка информационного сервиса на базе Регистраторской 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информационной системы</a:t>
            </a: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Разработка интеграционных сервисов баз данных гос. органов и организаций, сведения из которых требуются при 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ФЛК </a:t>
            </a: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Реализация </a:t>
            </a: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приема заявлений посредством FRONT-систем (приложений, порталов) и интеграция с Сервисом-1</a:t>
            </a:r>
          </a:p>
        </p:txBody>
      </p:sp>
      <p:sp>
        <p:nvSpPr>
          <p:cNvPr id="72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4869949" y="1051426"/>
            <a:ext cx="2334493" cy="944428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kk-KZ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kk-KZ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одготовка к третьему этапу </a:t>
            </a: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внедрения всеобщего 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декларирования</a:t>
            </a:r>
            <a:endParaRPr lang="ru-RU" sz="1100" kern="0" dirty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73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5837108" y="186881"/>
            <a:ext cx="446756" cy="2085481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007A37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5999957" y="-102782"/>
            <a:ext cx="85878" cy="222039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007A37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569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5239287" y="986065"/>
            <a:ext cx="17054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1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Всеобщее декларирование</a:t>
            </a:r>
            <a:endParaRPr lang="ru-RU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6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7307854" y="3442469"/>
            <a:ext cx="2369373" cy="1648278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endParaRPr lang="ru-RU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Тестирование системы</a:t>
            </a: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Создание </a:t>
            </a: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портрета НП 360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˚</a:t>
            </a: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Пирамида по возврату НДС (экспорт)</a:t>
            </a:r>
          </a:p>
        </p:txBody>
      </p:sp>
      <p:sp>
        <p:nvSpPr>
          <p:cNvPr id="77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8281007" y="2590902"/>
            <a:ext cx="414032" cy="2085481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7313997" y="5208031"/>
            <a:ext cx="2363403" cy="150709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ru-RU" sz="100" kern="0" dirty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Р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асширение </a:t>
            </a: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функционала мобильного 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приложения путем модификации </a:t>
            </a: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 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целях повышения привлекательности </a:t>
            </a: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для субъектов малого 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предпринимательства</a:t>
            </a:r>
          </a:p>
        </p:txBody>
      </p:sp>
      <p:sp>
        <p:nvSpPr>
          <p:cNvPr id="95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4897469" y="4622196"/>
            <a:ext cx="2303431" cy="208340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kk-KZ" sz="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kk-KZ" sz="100" kern="0" dirty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ru-RU" sz="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Модификация </a:t>
            </a:r>
            <a:r>
              <a:rPr lang="en-US" sz="1100" kern="0" dirty="0" err="1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SalyqBot</a:t>
            </a:r>
            <a:r>
              <a:rPr lang="kk-KZ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 </a:t>
            </a:r>
            <a:r>
              <a:rPr lang="kk-KZ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 части доработки сервиса по приему обращений по БФЛ, ВД и от участников ВЭД</a:t>
            </a: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Расширение </a:t>
            </a: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технических возможностей 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чат-бота </a:t>
            </a: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Разработка аналитической панели по 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сервису БФЛ и ВД</a:t>
            </a:r>
            <a:endParaRPr lang="ru-RU" sz="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ru-RU" sz="1100" kern="0" dirty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96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5824248" y="3798324"/>
            <a:ext cx="416236" cy="2022408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007A37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5976135" y="3496636"/>
            <a:ext cx="108366" cy="215324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007A37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569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5208273" y="4628396"/>
            <a:ext cx="165384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1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Контакт-центр</a:t>
            </a:r>
            <a:endParaRPr lang="ru-RU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9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4891566" y="3277551"/>
            <a:ext cx="2321749" cy="1206526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ru-RU" sz="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Проведение Пилотного 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проекта  </a:t>
            </a: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POS + 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KKM</a:t>
            </a: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Интеграция 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ОФД с ПЭП, ИСНА, </a:t>
            </a:r>
            <a:r>
              <a:rPr lang="ru-RU" sz="1100" kern="0" dirty="0" err="1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ПдБ</a:t>
            </a:r>
            <a:endParaRPr lang="ru-RU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100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6018320" y="2149608"/>
            <a:ext cx="80745" cy="217576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007A37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569">
              <a:solidFill>
                <a:srgbClr val="B39D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5847888" y="2430489"/>
            <a:ext cx="401865" cy="2043565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007A37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5228398" y="3293890"/>
            <a:ext cx="167114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1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Мобильные переводы</a:t>
            </a:r>
            <a:endParaRPr lang="ru-RU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6" name="Rectangle 211">
            <a:extLst>
              <a:ext uri="{FF2B5EF4-FFF2-40B4-BE49-F238E27FC236}">
                <a16:creationId xmlns:a16="http://schemas.microsoft.com/office/drawing/2014/main" id="{1E5CB2FD-2E29-4091-989B-B6B10F534854}"/>
              </a:ext>
            </a:extLst>
          </p:cNvPr>
          <p:cNvSpPr/>
          <p:nvPr/>
        </p:nvSpPr>
        <p:spPr>
          <a:xfrm>
            <a:off x="2456907" y="5394529"/>
            <a:ext cx="2360362" cy="1296784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6350" cap="flat" cmpd="sng" algn="ctr">
            <a:noFill/>
            <a:prstDash val="sysDash"/>
            <a:miter lim="800000"/>
          </a:ln>
          <a:effectLst/>
        </p:spPr>
        <p:txBody>
          <a:bodyPr rtlCol="0" anchor="ctr"/>
          <a:lstStyle/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kk-KZ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defTabSz="457200">
              <a:lnSpc>
                <a:spcPts val="1000"/>
              </a:lnSpc>
              <a:spcAft>
                <a:spcPts val="1200"/>
              </a:spcAft>
              <a:defRPr/>
            </a:pPr>
            <a:endParaRPr lang="kk-KZ" sz="1100" kern="0" dirty="0" smtClean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  <a:p>
            <a:pPr marL="92075" indent="-92075" defTabSz="457200">
              <a:lnSpc>
                <a:spcPts val="1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/>
            </a:pP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Ввод в промышленную 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эксплуатацию таможенного декларирования </a:t>
            </a:r>
            <a:r>
              <a:rPr lang="ru-RU" sz="1100" kern="0" dirty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физлиц через мобильное </a:t>
            </a:r>
            <a:r>
              <a:rPr lang="ru-RU" sz="1100" kern="0" dirty="0" smtClean="0">
                <a:solidFill>
                  <a:prstClr val="black"/>
                </a:solidFill>
                <a:latin typeface="Roboto Condensed" panose="02000000000000000000" pitchFamily="2" charset="0"/>
                <a:ea typeface="Roboto Condensed" panose="02000000000000000000" pitchFamily="2" charset="0"/>
              </a:rPr>
              <a:t>приложение</a:t>
            </a:r>
            <a:endParaRPr lang="ru-RU" sz="1100" kern="0" dirty="0">
              <a:solidFill>
                <a:prstClr val="black"/>
              </a:solidFill>
              <a:latin typeface="Roboto Condensed" panose="02000000000000000000" pitchFamily="2" charset="0"/>
              <a:ea typeface="Roboto Condensed" panose="02000000000000000000" pitchFamily="2" charset="0"/>
            </a:endParaRPr>
          </a:p>
        </p:txBody>
      </p:sp>
      <p:sp>
        <p:nvSpPr>
          <p:cNvPr id="87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3434141" y="4566804"/>
            <a:ext cx="443826" cy="2085481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3593363" y="4265203"/>
            <a:ext cx="80745" cy="217576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569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2742902" y="5281913"/>
            <a:ext cx="186372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1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Пассажирская таможенная декларация для ФЛ</a:t>
            </a:r>
            <a:endParaRPr lang="ru-RU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5292692" y="3271543"/>
            <a:ext cx="167114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2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8450703" y="2290734"/>
            <a:ext cx="74631" cy="222039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569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7663533" y="3319350"/>
            <a:ext cx="1705421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1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Ситуационный центр электронных счетов-фактур</a:t>
            </a:r>
            <a:endParaRPr lang="ru-RU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4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10897129" y="2783226"/>
            <a:ext cx="80005" cy="222039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1C3156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569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10737943" y="3072888"/>
            <a:ext cx="398392" cy="2085481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1C3156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kk-KZ" sz="1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57B307E2-0FB9-48BF-B736-696218B95E57}"/>
              </a:ext>
            </a:extLst>
          </p:cNvPr>
          <p:cNvSpPr txBox="1"/>
          <p:nvPr/>
        </p:nvSpPr>
        <p:spPr>
          <a:xfrm>
            <a:off x="10114074" y="3868864"/>
            <a:ext cx="170542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k-KZ" sz="1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Банкротство физических лиц</a:t>
            </a:r>
            <a:endParaRPr lang="ru-RU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18" name="Прямая соединительная линия 117"/>
          <p:cNvCxnSpPr/>
          <p:nvPr/>
        </p:nvCxnSpPr>
        <p:spPr>
          <a:xfrm>
            <a:off x="7242471" y="971944"/>
            <a:ext cx="25637" cy="5554767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>
            <a:off x="4833505" y="987205"/>
            <a:ext cx="29008" cy="570410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9699952" y="984435"/>
            <a:ext cx="29836" cy="572831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6" name="Freeform 46">
            <a:extLst>
              <a:ext uri="{FF2B5EF4-FFF2-40B4-BE49-F238E27FC236}">
                <a16:creationId xmlns:a16="http://schemas.microsoft.com/office/drawing/2014/main" id="{EEEFEBFD-8C09-44E4-B59F-A511FD4941BF}"/>
              </a:ext>
            </a:extLst>
          </p:cNvPr>
          <p:cNvSpPr>
            <a:spLocks/>
          </p:cNvSpPr>
          <p:nvPr/>
        </p:nvSpPr>
        <p:spPr bwMode="gray">
          <a:xfrm rot="16200000">
            <a:off x="8463556" y="4059483"/>
            <a:ext cx="80745" cy="222039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411"/>
              </a:cxn>
              <a:cxn ang="0">
                <a:pos x="0" y="411"/>
              </a:cxn>
              <a:cxn ang="0">
                <a:pos x="23" y="400"/>
              </a:cxn>
              <a:cxn ang="0">
                <a:pos x="23" y="11"/>
              </a:cxn>
              <a:cxn ang="0">
                <a:pos x="0" y="0"/>
              </a:cxn>
            </a:cxnLst>
            <a:rect l="0" t="0" r="r" b="b"/>
            <a:pathLst>
              <a:path w="23" h="41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11"/>
                  <a:pt x="0" y="411"/>
                  <a:pt x="0" y="411"/>
                </a:cubicBezTo>
                <a:cubicBezTo>
                  <a:pt x="0" y="411"/>
                  <a:pt x="0" y="411"/>
                  <a:pt x="0" y="411"/>
                </a:cubicBezTo>
                <a:cubicBezTo>
                  <a:pt x="13" y="411"/>
                  <a:pt x="23" y="406"/>
                  <a:pt x="23" y="400"/>
                </a:cubicBezTo>
                <a:cubicBezTo>
                  <a:pt x="23" y="11"/>
                  <a:pt x="23" y="11"/>
                  <a:pt x="23" y="11"/>
                </a:cubicBezTo>
                <a:cubicBezTo>
                  <a:pt x="23" y="5"/>
                  <a:pt x="13" y="0"/>
                  <a:pt x="0" y="0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</p:spPr>
        <p:txBody>
          <a:bodyPr vert="horz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endParaRPr lang="en-US" sz="569">
              <a:solidFill>
                <a:srgbClr val="B39D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Freeform 47">
            <a:extLst>
              <a:ext uri="{FF2B5EF4-FFF2-40B4-BE49-F238E27FC236}">
                <a16:creationId xmlns:a16="http://schemas.microsoft.com/office/drawing/2014/main" id="{80C398B4-5A34-47A5-A03A-F376E228C724}"/>
              </a:ext>
            </a:extLst>
          </p:cNvPr>
          <p:cNvSpPr>
            <a:spLocks/>
          </p:cNvSpPr>
          <p:nvPr/>
        </p:nvSpPr>
        <p:spPr bwMode="gray">
          <a:xfrm rot="16200000">
            <a:off x="8338028" y="4355171"/>
            <a:ext cx="384560" cy="2085481"/>
          </a:xfrm>
          <a:custGeom>
            <a:avLst/>
            <a:gdLst/>
            <a:ahLst/>
            <a:cxnLst>
              <a:cxn ang="0">
                <a:pos x="0" y="59"/>
              </a:cxn>
              <a:cxn ang="0">
                <a:pos x="0" y="327"/>
              </a:cxn>
              <a:cxn ang="0">
                <a:pos x="78" y="386"/>
              </a:cxn>
              <a:cxn ang="0">
                <a:pos x="78" y="0"/>
              </a:cxn>
              <a:cxn ang="0">
                <a:pos x="0" y="59"/>
              </a:cxn>
            </a:cxnLst>
            <a:rect l="0" t="0" r="r" b="b"/>
            <a:pathLst>
              <a:path w="78" h="386">
                <a:moveTo>
                  <a:pt x="0" y="59"/>
                </a:moveTo>
                <a:cubicBezTo>
                  <a:pt x="0" y="327"/>
                  <a:pt x="0" y="327"/>
                  <a:pt x="0" y="327"/>
                </a:cubicBezTo>
                <a:cubicBezTo>
                  <a:pt x="0" y="362"/>
                  <a:pt x="69" y="351"/>
                  <a:pt x="78" y="386"/>
                </a:cubicBezTo>
                <a:cubicBezTo>
                  <a:pt x="78" y="0"/>
                  <a:pt x="78" y="0"/>
                  <a:pt x="78" y="0"/>
                </a:cubicBezTo>
                <a:cubicBezTo>
                  <a:pt x="69" y="35"/>
                  <a:pt x="0" y="24"/>
                  <a:pt x="0" y="59"/>
                </a:cubicBezTo>
                <a:close/>
              </a:path>
            </a:pathLst>
          </a:custGeom>
          <a:solidFill>
            <a:srgbClr val="B39D79"/>
          </a:solidFill>
          <a:ln w="12700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vert" wrap="square" lIns="51435" tIns="25717" rIns="51435" bIns="25717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E-</a:t>
            </a:r>
            <a:r>
              <a:rPr lang="en-US" sz="1050" b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Salyq</a:t>
            </a:r>
            <a:r>
              <a:rPr lang="en-US" sz="105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Business</a:t>
            </a:r>
            <a:endParaRPr lang="ru-RU" sz="105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27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3209</TotalTime>
  <Words>386</Words>
  <Application>Microsoft Office PowerPoint</Application>
  <PresentationFormat>Широкоэкранный</PresentationFormat>
  <Paragraphs>70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1" baseType="lpstr">
      <vt:lpstr>Arial Unicode MS</vt:lpstr>
      <vt:lpstr>Yu Gothic UI</vt:lpstr>
      <vt:lpstr>Arial</vt:lpstr>
      <vt:lpstr>Calibri</vt:lpstr>
      <vt:lpstr>Calibri Light</vt:lpstr>
      <vt:lpstr>Rage Italic</vt:lpstr>
      <vt:lpstr>Roboto Condensed</vt:lpstr>
      <vt:lpstr>Tahoma</vt:lpstr>
      <vt:lpstr>Wingdings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Мырзахметова Марал Муратовна</dc:creator>
  <cp:lastModifiedBy>Мырзахметова Марал Муратовна</cp:lastModifiedBy>
  <cp:revision>116</cp:revision>
  <cp:lastPrinted>2023-02-02T10:07:32Z</cp:lastPrinted>
  <dcterms:created xsi:type="dcterms:W3CDTF">2023-01-12T03:34:29Z</dcterms:created>
  <dcterms:modified xsi:type="dcterms:W3CDTF">2023-02-06T08:31:19Z</dcterms:modified>
</cp:coreProperties>
</file>