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9D79"/>
    <a:srgbClr val="007A37"/>
    <a:srgbClr val="1C3156"/>
    <a:srgbClr val="002267"/>
    <a:srgbClr val="E08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95891-14C2-4087-9DE5-ED8DFB061E8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EE9B6-D4FA-4BB8-B159-FF70DC309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2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8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1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2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7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0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5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9864C2BB-A7FF-5811-8F50-707D1D7FEEC1}"/>
              </a:ext>
            </a:extLst>
          </p:cNvPr>
          <p:cNvSpPr txBox="1"/>
          <p:nvPr/>
        </p:nvSpPr>
        <p:spPr>
          <a:xfrm>
            <a:off x="1293734" y="225836"/>
            <a:ext cx="6392254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 defTabSz="1038347"/>
            <a:r>
              <a:rPr lang="ru-RU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Планы по </a:t>
            </a:r>
            <a:r>
              <a:rPr lang="en-US" sz="2800" b="1" spc="-40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ea typeface="Tahoma" pitchFamily="34" charset="0"/>
                <a:cs typeface="Tahoma" pitchFamily="34" charset="0"/>
              </a:rPr>
              <a:t>IT</a:t>
            </a:r>
            <a:r>
              <a:rPr lang="kk-KZ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-проектам </a:t>
            </a:r>
            <a:r>
              <a:rPr lang="ru-RU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2800" b="1" i="1" spc="-40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anose="020B0500000000000000" pitchFamily="34" charset="-128"/>
                <a:ea typeface="Yu Gothic UI" panose="020B0500000000000000" pitchFamily="34" charset="-128"/>
                <a:cs typeface="Arial Unicode MS" panose="020B0604020202020204" pitchFamily="34" charset="-128"/>
              </a:rPr>
              <a:t>2023</a:t>
            </a:r>
            <a:r>
              <a:rPr lang="ru-RU" sz="2800" b="1" spc="-40" dirty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anose="020B0500000000000000" pitchFamily="34" charset="-128"/>
                <a:ea typeface="Yu Gothic UI" panose="020B0500000000000000" pitchFamily="34" charset="-128"/>
                <a:cs typeface="Tahoma" pitchFamily="34" charset="0"/>
              </a:rPr>
              <a:t> </a:t>
            </a:r>
            <a:r>
              <a:rPr lang="ru-RU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год</a:t>
            </a:r>
            <a:endParaRPr lang="ru-RU" sz="2800" b="1" spc="-40" dirty="0">
              <a:solidFill>
                <a:srgbClr val="00226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3" name="Прямая соединительная линия 43">
            <a:extLst>
              <a:ext uri="{FF2B5EF4-FFF2-40B4-BE49-F238E27FC236}">
                <a16:creationId xmlns:a16="http://schemas.microsoft.com/office/drawing/2014/main" id="{1F6F52E4-09CB-D443-602E-4DAAFC183754}"/>
              </a:ext>
            </a:extLst>
          </p:cNvPr>
          <p:cNvCxnSpPr>
            <a:cxnSpLocks/>
          </p:cNvCxnSpPr>
          <p:nvPr/>
        </p:nvCxnSpPr>
        <p:spPr>
          <a:xfrm>
            <a:off x="0" y="756708"/>
            <a:ext cx="12192000" cy="0"/>
          </a:xfrm>
          <a:prstGeom prst="line">
            <a:avLst/>
          </a:prstGeom>
          <a:noFill/>
          <a:ln w="19050">
            <a:solidFill>
              <a:srgbClr val="B39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3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50032" y="1054096"/>
            <a:ext cx="2334493" cy="255222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Миграция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данных из действующих систем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КГД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Интеграция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системами госорганов (по мере их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готовности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 и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БВУ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оэтапный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ввод в опытную эксплуатацию по подсистемам и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модулям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вод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промышленную эксплуатацию</a:t>
            </a:r>
          </a:p>
        </p:txBody>
      </p:sp>
      <p:sp>
        <p:nvSpPr>
          <p:cNvPr id="10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9749499" y="1051911"/>
            <a:ext cx="2369373" cy="274665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Интеграционное взаимодействие ИС ЭСФ с сервисом МЦРИАП РК "</a:t>
            </a:r>
            <a:r>
              <a:rPr lang="ru-RU" sz="1100" kern="0" dirty="0" err="1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Digital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-ID" </a:t>
            </a:r>
            <a:r>
              <a:rPr lang="ru-RU" sz="1050" i="1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(осуществление биометрической идентификации при регистрации ЭСФ</a:t>
            </a:r>
            <a:r>
              <a:rPr lang="ru-RU" sz="1050" i="1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  <a:endParaRPr lang="en-US" sz="1050" i="1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Интеграционное взаимодействие с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ИБД</a:t>
            </a:r>
            <a:endParaRPr lang="en-US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функционала в ИС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ЭСФ,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позволяющего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авторизоваться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 подписывать по QR-коду</a:t>
            </a:r>
            <a:endParaRPr lang="en-US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0" name="object 6">
            <a:extLst>
              <a:ext uri="{FF2B5EF4-FFF2-40B4-BE49-F238E27FC236}">
                <a16:creationId xmlns:a16="http://schemas.microsoft.com/office/drawing/2014/main" id="{743CEFF3-9F2E-47A3-9093-93102C82061B}"/>
              </a:ext>
            </a:extLst>
          </p:cNvPr>
          <p:cNvSpPr/>
          <p:nvPr/>
        </p:nvSpPr>
        <p:spPr>
          <a:xfrm>
            <a:off x="626735" y="87678"/>
            <a:ext cx="638044" cy="647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503"/>
            <a:endParaRPr sz="90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22601" y="216745"/>
            <a:ext cx="424577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194512" y="-85639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388547" y="933755"/>
            <a:ext cx="170542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Интегрированная система налогового администрирования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724506" y="212781"/>
            <a:ext cx="396039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0875928" y="-93458"/>
            <a:ext cx="88420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10103777" y="992397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Электронные счета-фактуры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50277" y="3429901"/>
            <a:ext cx="2369373" cy="182075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функционала системы таможенного администрирования 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Интеграция с ИС АСТАНА-1 в части подачи электронных таможенных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документов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Тестирование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функционала</a:t>
            </a:r>
          </a:p>
        </p:txBody>
      </p:sp>
      <p:sp>
        <p:nvSpPr>
          <p:cNvPr id="18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52813" y="3799401"/>
            <a:ext cx="2334493" cy="288953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en-US" sz="2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 утверждение Концепта по 4 подсистемам "Аналитика и отчетность", "Ситуационный центр", "Камеральный контроль" и "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Уведомления«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документации для реализации миграции данных ИС КГД в ИС ИБД</a:t>
            </a: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Реализация интеграций с внутренними ИС </a:t>
            </a:r>
            <a:r>
              <a:rPr lang="ru-RU" sz="1050" i="1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(ИСНА, ЭСФ, передача в ЕСБ чеков и </a:t>
            </a:r>
            <a:r>
              <a:rPr lang="en-US" sz="1050" i="1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Z</a:t>
            </a:r>
            <a:r>
              <a:rPr lang="en-US" sz="1050" i="1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</a:t>
            </a:r>
            <a:r>
              <a:rPr lang="ru-RU" sz="1050" i="1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отчетов)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и с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ИС ГО и организациями </a:t>
            </a:r>
            <a:r>
              <a:rPr lang="ru-RU" sz="1050" i="1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(согласно приоритетности)</a:t>
            </a:r>
            <a:endParaRPr lang="ru-RU" sz="1050" i="1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9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53034" y="2910955"/>
            <a:ext cx="33118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157570" y="2623386"/>
            <a:ext cx="122096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380826" y="3708846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Интегрированная база данных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294205" y="1054059"/>
            <a:ext cx="2369373" cy="225111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2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2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Повышение эффективности камерального контроля путем разработки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новых моделей риска и совершенствования реализованных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Совершенствование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категорирования налогоплательщиков, УВЭД, моделей по отбору на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налоговые/таможенные проверки</a:t>
            </a:r>
          </a:p>
        </p:txBody>
      </p:sp>
      <p:sp>
        <p:nvSpPr>
          <p:cNvPr id="3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246835" y="210929"/>
            <a:ext cx="405621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11411" y="-98884"/>
            <a:ext cx="85983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7620639" y="992347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управления рисками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89578" y="2279644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48113" y="2579605"/>
            <a:ext cx="38456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807806" y="3411072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таможенного администирования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11345" y="999041"/>
            <a:ext cx="22293" cy="565893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45544" y="1054893"/>
            <a:ext cx="2351850" cy="223123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lvl="0"/>
            <a:endParaRPr lang="kk-KZ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endParaRPr lang="kk-KZ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2075" lvl="0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Расширение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функциональных возможностей по автоматизации таможенных процессов в «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АСТАНА-1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Интеграция с МП «E-</a:t>
            </a:r>
            <a:r>
              <a:rPr lang="ru-RU" sz="1100" kern="0" dirty="0" err="1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Salyk.Azamat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»,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ИС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ГТУ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КНР,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ИС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«Е-балык»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(КРХ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МЭПР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kk-KZ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сервиса по приему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ДТ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 сторонних программ</a:t>
            </a: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37305" y="185542"/>
            <a:ext cx="362644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73160" y="-95568"/>
            <a:ext cx="81399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824538" y="1062684"/>
            <a:ext cx="170542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АСТАНА-1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78011" y="2145199"/>
            <a:ext cx="2326512" cy="101123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Модификация функциональности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модулей и подсистем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56820" y="1309733"/>
            <a:ext cx="478565" cy="204775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99187" y="1011837"/>
            <a:ext cx="80745" cy="21802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66663" y="2023905"/>
            <a:ext cx="167457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Единое окно для импортно-экспортных операций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9759950" y="3935502"/>
            <a:ext cx="2351680" cy="278914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информационного сервиса на базе Регистраторской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информационной системы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интеграционных сервисов баз данных гос. органов и организаций, сведения из которых требуются при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ФЛК 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Реализация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приема заявлений посредством FRONT-систем (приложений, порталов) и интеграция с Сервисом-1</a:t>
            </a:r>
          </a:p>
        </p:txBody>
      </p:sp>
      <p:sp>
        <p:nvSpPr>
          <p:cNvPr id="72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69949" y="1051426"/>
            <a:ext cx="2334493" cy="94442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одготовка к третьему этапу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внедрения всеобщего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декларирования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3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37108" y="186881"/>
            <a:ext cx="446756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99957" y="-102782"/>
            <a:ext cx="85878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39287" y="986065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Всеобщее декларирование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307854" y="3442469"/>
            <a:ext cx="2369373" cy="164827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Тестирование системы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Создание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портрета НП 360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˚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Пирамида по возврату НДС (экспорт)</a:t>
            </a:r>
          </a:p>
        </p:txBody>
      </p:sp>
      <p:sp>
        <p:nvSpPr>
          <p:cNvPr id="7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281007" y="2590902"/>
            <a:ext cx="414032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313997" y="5208031"/>
            <a:ext cx="2363403" cy="150709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асширение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функционала мобильного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приложения путем модификации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целях повышения привлекательности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для субъектов малого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предпринимательства</a:t>
            </a:r>
          </a:p>
        </p:txBody>
      </p:sp>
      <p:sp>
        <p:nvSpPr>
          <p:cNvPr id="95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97469" y="4622196"/>
            <a:ext cx="2303431" cy="208340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Модификация </a:t>
            </a:r>
            <a:r>
              <a:rPr lang="en-US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SalyqBot</a:t>
            </a:r>
            <a:r>
              <a:rPr lang="kk-KZ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kk-KZ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части доработки сервиса по приему обращений по БФЛ, ВД и от участников ВЭД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Расширение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технических возможностей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чат-бота 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Разработка аналитической панели по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сервису БФЛ и ВД</a:t>
            </a:r>
            <a:endParaRPr lang="ru-RU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96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24248" y="3798324"/>
            <a:ext cx="416236" cy="202240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76135" y="3496636"/>
            <a:ext cx="108366" cy="2153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08273" y="4628396"/>
            <a:ext cx="16538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Контакт-центр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91566" y="3277551"/>
            <a:ext cx="2321749" cy="120652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Проведение Пилотного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проекта 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POS +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KKM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Интеграция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ОФД с ПЭП, ИСНА, </a:t>
            </a:r>
            <a:r>
              <a:rPr lang="ru-RU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ПдБ</a:t>
            </a: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0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6018320" y="2149608"/>
            <a:ext cx="80745" cy="21757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47888" y="2430489"/>
            <a:ext cx="401865" cy="204356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28398" y="3293890"/>
            <a:ext cx="16711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Мобильные переводы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56907" y="5394529"/>
            <a:ext cx="2360362" cy="129678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Ввод в промышленную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эксплуатацию таможенного декларирования </a:t>
            </a:r>
            <a:r>
              <a:rPr lang="ru-RU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физлиц через мобильное </a:t>
            </a:r>
            <a:r>
              <a:rPr lang="ru-RU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приложение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34141" y="4566804"/>
            <a:ext cx="443826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93363" y="4265203"/>
            <a:ext cx="80745" cy="21757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742902" y="5281913"/>
            <a:ext cx="186372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Пассажирская таможенная декларация для ФЛ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92692" y="3271543"/>
            <a:ext cx="16711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50703" y="2290734"/>
            <a:ext cx="74631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7663533" y="3319350"/>
            <a:ext cx="170542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Ситуационный центр электронных счетов-фактур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0897129" y="2783226"/>
            <a:ext cx="8000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737943" y="3072888"/>
            <a:ext cx="398392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10114074" y="3868864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Банкротство физических лиц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7242471" y="971944"/>
            <a:ext cx="25637" cy="555476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833505" y="987205"/>
            <a:ext cx="29008" cy="57041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9699952" y="984435"/>
            <a:ext cx="29836" cy="572831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63556" y="4059483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338028" y="4355171"/>
            <a:ext cx="38456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</a:t>
            </a:r>
            <a:r>
              <a:rPr lang="en-US" sz="105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Salyq</a:t>
            </a:r>
            <a:r>
              <a:rPr lang="en-US" sz="105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Business</a:t>
            </a:r>
            <a:endParaRPr lang="ru-RU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386</Words>
  <Application>Microsoft Office PowerPoint</Application>
  <PresentationFormat>Широкоэкранный</PresentationFormat>
  <Paragraphs>70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 Unicode MS</vt:lpstr>
      <vt:lpstr>Yu Gothic UI</vt:lpstr>
      <vt:lpstr>Arial</vt:lpstr>
      <vt:lpstr>Calibri</vt:lpstr>
      <vt:lpstr>Calibri Light</vt:lpstr>
      <vt:lpstr>Rage Italic</vt:lpstr>
      <vt:lpstr>Roboto Condensed</vt:lpstr>
      <vt:lpstr>Tahoma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Мырзахметова Марал Муратовна</dc:creator>
  <cp:lastModifiedBy>Мырзахметова Марал Муратовна</cp:lastModifiedBy>
  <cp:revision>116</cp:revision>
  <cp:lastPrinted>2023-02-02T10:07:32Z</cp:lastPrinted>
  <dcterms:created xsi:type="dcterms:W3CDTF">2023-01-12T03:34:29Z</dcterms:created>
  <dcterms:modified xsi:type="dcterms:W3CDTF">2023-02-06T08:31:19Z</dcterms:modified>
</cp:coreProperties>
</file>