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9D79"/>
    <a:srgbClr val="007A37"/>
    <a:srgbClr val="1C3156"/>
    <a:srgbClr val="002267"/>
    <a:srgbClr val="E08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95891-14C2-4087-9DE5-ED8DFB061E8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EE9B6-D4FA-4BB8-B159-FF70DC3092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723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98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03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5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01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02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1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22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07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20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73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45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58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>
            <a:extLst>
              <a:ext uri="{FF2B5EF4-FFF2-40B4-BE49-F238E27FC236}">
                <a16:creationId xmlns:a16="http://schemas.microsoft.com/office/drawing/2014/main" id="{9864C2BB-A7FF-5811-8F50-707D1D7FEEC1}"/>
              </a:ext>
            </a:extLst>
          </p:cNvPr>
          <p:cNvSpPr txBox="1"/>
          <p:nvPr/>
        </p:nvSpPr>
        <p:spPr>
          <a:xfrm>
            <a:off x="1293734" y="225836"/>
            <a:ext cx="6392254" cy="52322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 defTabSz="1038347"/>
            <a:r>
              <a:rPr lang="en-US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Plans</a:t>
            </a:r>
            <a:r>
              <a:rPr lang="ru-RU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for</a:t>
            </a:r>
            <a:r>
              <a:rPr lang="ru-RU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spc="-40" dirty="0" smtClean="0">
                <a:solidFill>
                  <a:srgbClr val="007A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ea typeface="Tahoma" pitchFamily="34" charset="0"/>
                <a:cs typeface="Tahoma" pitchFamily="34" charset="0"/>
              </a:rPr>
              <a:t>IT</a:t>
            </a:r>
            <a:r>
              <a:rPr lang="kk-KZ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projects</a:t>
            </a:r>
            <a:r>
              <a:rPr lang="kk-KZ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for</a:t>
            </a:r>
            <a:r>
              <a:rPr lang="ru-RU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b="1" i="1" spc="-40" dirty="0" smtClean="0">
                <a:solidFill>
                  <a:srgbClr val="007A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anose="020B0500000000000000" pitchFamily="34" charset="-128"/>
                <a:ea typeface="Yu Gothic UI" panose="020B0500000000000000" pitchFamily="34" charset="-128"/>
                <a:cs typeface="Arial Unicode MS" panose="020B0604020202020204" pitchFamily="34" charset="-128"/>
              </a:rPr>
              <a:t>2023</a:t>
            </a:r>
            <a:r>
              <a:rPr lang="ru-RU" sz="2800" b="1" spc="-40" dirty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anose="020B0500000000000000" pitchFamily="34" charset="-128"/>
                <a:ea typeface="Yu Gothic UI" panose="020B0500000000000000" pitchFamily="34" charset="-128"/>
                <a:cs typeface="Tahoma" pitchFamily="34" charset="0"/>
              </a:rPr>
              <a:t> </a:t>
            </a:r>
            <a:r>
              <a:rPr lang="en-US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year</a:t>
            </a:r>
            <a:endParaRPr lang="ru-RU" sz="2800" b="1" spc="-40" dirty="0">
              <a:solidFill>
                <a:srgbClr val="00226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3" name="Прямая соединительная линия 43">
            <a:extLst>
              <a:ext uri="{FF2B5EF4-FFF2-40B4-BE49-F238E27FC236}">
                <a16:creationId xmlns:a16="http://schemas.microsoft.com/office/drawing/2014/main" id="{1F6F52E4-09CB-D443-602E-4DAAFC183754}"/>
              </a:ext>
            </a:extLst>
          </p:cNvPr>
          <p:cNvCxnSpPr>
            <a:cxnSpLocks/>
          </p:cNvCxnSpPr>
          <p:nvPr/>
        </p:nvCxnSpPr>
        <p:spPr>
          <a:xfrm>
            <a:off x="0" y="756708"/>
            <a:ext cx="12192000" cy="0"/>
          </a:xfrm>
          <a:prstGeom prst="line">
            <a:avLst/>
          </a:prstGeom>
          <a:noFill/>
          <a:ln w="19050">
            <a:solidFill>
              <a:srgbClr val="B39D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3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50032" y="1054096"/>
            <a:ext cx="2334493" cy="2458225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Data migration from existing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SRC systems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Integration with the systems of government agencies (as they are ready) and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STB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Phased commissioning for trial operation by subsystems and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modules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Commissioning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9749499" y="1051911"/>
            <a:ext cx="2369373" cy="2746655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Integration interaction of IS ESF with the service of the </a:t>
            </a:r>
            <a:r>
              <a:rPr lang="en-US" sz="1100" kern="0" dirty="0" err="1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MoDDAI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RK "Digital-ID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" (implementation of biometric identification during registration of the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EI)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Integration interaction with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ID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Development of functionality in the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 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IS that allows you to log in and sign using a QR code</a:t>
            </a:r>
            <a:endParaRPr lang="en-US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0" name="object 6">
            <a:extLst>
              <a:ext uri="{FF2B5EF4-FFF2-40B4-BE49-F238E27FC236}">
                <a16:creationId xmlns:a16="http://schemas.microsoft.com/office/drawing/2014/main" id="{743CEFF3-9F2E-47A3-9093-93102C82061B}"/>
              </a:ext>
            </a:extLst>
          </p:cNvPr>
          <p:cNvSpPr/>
          <p:nvPr/>
        </p:nvSpPr>
        <p:spPr>
          <a:xfrm>
            <a:off x="626735" y="87678"/>
            <a:ext cx="638044" cy="6472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038503"/>
            <a:endParaRPr sz="90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22601" y="216745"/>
            <a:ext cx="424577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194512" y="-85639"/>
            <a:ext cx="8074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388547" y="1002121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Integrated Tax Administration System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724506" y="212781"/>
            <a:ext cx="396039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0875928" y="-93458"/>
            <a:ext cx="88420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10103777" y="992397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Electronic 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invoices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2450277" y="3429901"/>
            <a:ext cx="2369373" cy="1820755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Development of the functionality of the customs administration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system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Integration with IS ASTANA-1 regarding the submission of electronic customs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documents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Functional testing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8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61359" y="3679759"/>
            <a:ext cx="2322917" cy="300305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en-US" sz="2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Development and approval of the Concept for 4 subsystems "Analytics and reporting", "Situation center", "Desk control" and "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Notifications«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Development of documentation for the implementation of data migration of IS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SRC 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to IS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IDB                        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Implementation of integrations with internal IS (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ITAS, EI, 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transfer of checks and Z-reports to the ESB) and with IS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GA 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and organizations (according to priority)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9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61580" y="2791314"/>
            <a:ext cx="331180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166116" y="2503745"/>
            <a:ext cx="122096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389372" y="3640479"/>
            <a:ext cx="170542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Integrated Database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7294205" y="1054059"/>
            <a:ext cx="2369373" cy="225111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2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2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Increasing the effectiveness of in-house control by developing new risk models and improving the implemented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ones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Improving the categorization of taxpayers, foreign economic activity, models for selection for tax/customs checks</a:t>
            </a: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2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8246835" y="210929"/>
            <a:ext cx="405621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8411411" y="-98884"/>
            <a:ext cx="85983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srgbClr val="B39D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7646277" y="983801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Management System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3589578" y="2279644"/>
            <a:ext cx="8074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srgbClr val="B39D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3448113" y="2579605"/>
            <a:ext cx="384560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2799261" y="3385434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Customs Administration System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411345" y="1007587"/>
            <a:ext cx="22293" cy="565893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2445544" y="1054893"/>
            <a:ext cx="2351850" cy="223123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lvl="0"/>
            <a:endParaRPr lang="kk-KZ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kk-KZ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2075" lvl="0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Expansion of functionality for the automation of customs processes in "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Astana-1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lvl="0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Integration with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MA </a:t>
            </a:r>
            <a:r>
              <a:rPr lang="kk-KZ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«е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</a:t>
            </a:r>
            <a:r>
              <a:rPr lang="en-US" sz="1100" kern="0" dirty="0" err="1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Salyq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Azamat</a:t>
            </a:r>
            <a:r>
              <a:rPr lang="kk-KZ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IS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STS 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PRC, IS "E-</a:t>
            </a:r>
            <a:r>
              <a:rPr lang="en-US" sz="1100" kern="0" dirty="0" err="1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balyk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" (</a:t>
            </a:r>
            <a:r>
              <a:rPr lang="en-US" sz="1100" kern="0" dirty="0" err="1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KoF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MENR)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lvl="0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Development of a service for receiving diesel fuel from third-party programs</a:t>
            </a: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5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3437305" y="185542"/>
            <a:ext cx="362644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3573160" y="-95568"/>
            <a:ext cx="81399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2824538" y="1062684"/>
            <a:ext cx="170542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STANA</a:t>
            </a:r>
            <a:r>
              <a:rPr lang="ru-RU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78011" y="2145199"/>
            <a:ext cx="2326512" cy="939833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Modification of the functionality of modules and subsystems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62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874216" y="1292335"/>
            <a:ext cx="443774" cy="204775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5999187" y="1011837"/>
            <a:ext cx="80745" cy="218023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58117" y="2169183"/>
            <a:ext cx="167457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Single Window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5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9759950" y="3935502"/>
            <a:ext cx="2351680" cy="278914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Development of an information service based on the Registrar Information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System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Development of integration services for state databases. bodies and organizations, information from which is required for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FLC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Implementation of acceptance of applications through FRONT-systems (applications, portals) and integration with Service-1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2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69949" y="1051426"/>
            <a:ext cx="2334493" cy="94442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Preparation for the third stage of the implementation of universal declaration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3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858581" y="165409"/>
            <a:ext cx="403812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5999957" y="-102782"/>
            <a:ext cx="85878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39287" y="1054432"/>
            <a:ext cx="170542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Universal Declaration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7307854" y="3442469"/>
            <a:ext cx="2369373" cy="164827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System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testing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Creating a 360˚ portrait of the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TP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VAT refund pyramid (export)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8281007" y="2590902"/>
            <a:ext cx="414032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7313997" y="5208031"/>
            <a:ext cx="2363403" cy="150709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Expanding the functionality of the mobile application through modification in order to increase the attractiveness for small businesses</a:t>
            </a: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95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97469" y="4622196"/>
            <a:ext cx="2303431" cy="208340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Modification of </a:t>
            </a:r>
            <a:r>
              <a:rPr lang="en-US" sz="1100" kern="0" dirty="0" err="1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SalyqBot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in terms of finalizing the service for receiving applications for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VD and foreign trade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participants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Expanding the technical capabilities of the </a:t>
            </a:r>
            <a:r>
              <a:rPr lang="en-US" sz="1100" kern="0" dirty="0" err="1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chatbot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Development of an analytical panel for the </a:t>
            </a:r>
            <a:r>
              <a:rPr lang="en-US" sz="1100" kern="0" dirty="0" err="1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BoI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and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UD 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service</a:t>
            </a: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96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854790" y="3767782"/>
            <a:ext cx="355151" cy="2022408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5976135" y="3496636"/>
            <a:ext cx="108366" cy="215324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08273" y="4628396"/>
            <a:ext cx="165384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 Center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9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91566" y="3277551"/>
            <a:ext cx="2321749" cy="116626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conducting a pilot project POS=CRM 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Integration 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of OFD with </a:t>
            </a:r>
            <a:r>
              <a:rPr lang="en-US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EGP, ITAS, </a:t>
            </a:r>
            <a:r>
              <a:rPr lang="en-US" sz="1100" kern="0" dirty="0" err="1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GfB</a:t>
            </a: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0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6018320" y="2149608"/>
            <a:ext cx="80745" cy="21757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srgbClr val="B39D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909785" y="2428414"/>
            <a:ext cx="329349" cy="204356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Mobile Transfers</a:t>
            </a:r>
            <a:endParaRPr lang="kk-KZ" sz="1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2456907" y="5394529"/>
            <a:ext cx="2360362" cy="129678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Putting into commercial operation the customs declaration of individuals through a mobile application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3434141" y="4566804"/>
            <a:ext cx="443826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3593363" y="4265203"/>
            <a:ext cx="80745" cy="21757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2725811" y="5316096"/>
            <a:ext cx="186372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Passenger Customs Declaration For Individuals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8450703" y="2290734"/>
            <a:ext cx="74631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7646442" y="3404808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Situation Center Of Electronic Invoices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0897129" y="2783226"/>
            <a:ext cx="8000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737943" y="3072888"/>
            <a:ext cx="398392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10114074" y="3868864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Bankruptcy of </a:t>
            </a:r>
            <a:r>
              <a:rPr lang="en-US" sz="1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ndividuals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>
            <a:off x="7242471" y="971944"/>
            <a:ext cx="25637" cy="555476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4833505" y="987205"/>
            <a:ext cx="29008" cy="57041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9699952" y="984435"/>
            <a:ext cx="29836" cy="572831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6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8463556" y="4059483"/>
            <a:ext cx="8074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srgbClr val="B39D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8338028" y="4355171"/>
            <a:ext cx="384560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</a:t>
            </a:r>
            <a:r>
              <a:rPr lang="en-US" sz="105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Salyq</a:t>
            </a:r>
            <a:r>
              <a:rPr lang="en-US" sz="105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Business</a:t>
            </a:r>
            <a:endParaRPr lang="ru-RU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76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3211</TotalTime>
  <Words>461</Words>
  <Application>Microsoft Office PowerPoint</Application>
  <PresentationFormat>Широкоэкранный</PresentationFormat>
  <Paragraphs>68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 Unicode MS</vt:lpstr>
      <vt:lpstr>Yu Gothic UI</vt:lpstr>
      <vt:lpstr>Arial</vt:lpstr>
      <vt:lpstr>Calibri</vt:lpstr>
      <vt:lpstr>Calibri Light</vt:lpstr>
      <vt:lpstr>Rage Italic</vt:lpstr>
      <vt:lpstr>Roboto Condensed</vt:lpstr>
      <vt:lpstr>Tahoma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Мырзахметова Марал Муратовна</dc:creator>
  <cp:lastModifiedBy>Мырзахметова Марал Муратовна</cp:lastModifiedBy>
  <cp:revision>117</cp:revision>
  <cp:lastPrinted>2023-02-02T10:07:32Z</cp:lastPrinted>
  <dcterms:created xsi:type="dcterms:W3CDTF">2023-01-12T03:34:29Z</dcterms:created>
  <dcterms:modified xsi:type="dcterms:W3CDTF">2023-02-06T11:09:51Z</dcterms:modified>
</cp:coreProperties>
</file>